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7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Nunito Semi Bold" panose="020B0604020202020204" charset="-52"/>
      <p:regular r:id="rId25"/>
    </p:embeddedFont>
    <p:embeddedFont>
      <p:font typeface="PT Sans" panose="020B0503020203020204" pitchFamily="34" charset="-52"/>
      <p:regular r:id="rId26"/>
      <p:bold r:id="rId27"/>
      <p:italic r:id="rId28"/>
      <p:boldItalic r:id="rId29"/>
    </p:embeddedFont>
    <p:embeddedFont>
      <p:font typeface="Wingdings 3" panose="05040102010807070707" pitchFamily="18" charset="2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419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208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577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638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415760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4312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7505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8007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5078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41567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84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62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97049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2470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6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8417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4212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00417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4243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035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3830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7887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1845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0139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8943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8391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8043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85454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08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9936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Новостной портал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62350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Полнофункциональная система управления контентом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1196697" y="4579382"/>
            <a:ext cx="1259597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Дипломный проект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196697" y="5154811"/>
            <a:ext cx="1259597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Студент: Вокулов Максим Анатольевич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837724" y="4310182"/>
            <a:ext cx="30480" cy="1420058"/>
          </a:xfrm>
          <a:prstGeom prst="rect">
            <a:avLst/>
          </a:prstGeom>
          <a:solidFill>
            <a:srgbClr val="F2B42D"/>
          </a:solidFill>
          <a:ln/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762732"/>
            <a:ext cx="676763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Благодарю за Внимание!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1"/>
          <p:cNvSpPr/>
          <p:nvPr/>
        </p:nvSpPr>
        <p:spPr>
          <a:xfrm>
            <a:off x="860584" y="5061585"/>
            <a:ext cx="6454616" cy="1740218"/>
          </a:xfrm>
          <a:prstGeom prst="rect">
            <a:avLst/>
          </a:prstGeom>
          <a:solidFill>
            <a:srgbClr val="00002E"/>
          </a:solidFill>
          <a:ln/>
        </p:spPr>
      </p:sp>
      <p:sp>
        <p:nvSpPr>
          <p:cNvPr id="18" name="Shape 15"/>
          <p:cNvSpPr/>
          <p:nvPr/>
        </p:nvSpPr>
        <p:spPr>
          <a:xfrm>
            <a:off x="7315200" y="5061585"/>
            <a:ext cx="6454616" cy="1740218"/>
          </a:xfrm>
          <a:prstGeom prst="rect">
            <a:avLst/>
          </a:prstGeom>
          <a:solidFill>
            <a:srgbClr val="00002E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2938343"/>
            <a:ext cx="6454616" cy="2123242"/>
          </a:xfrm>
          <a:prstGeom prst="rect">
            <a:avLst/>
          </a:prstGeom>
          <a:solidFill>
            <a:srgbClr val="00002E"/>
          </a:solidFill>
          <a:ln/>
        </p:spPr>
      </p:sp>
      <p:sp>
        <p:nvSpPr>
          <p:cNvPr id="2" name="Text 0"/>
          <p:cNvSpPr/>
          <p:nvPr/>
        </p:nvSpPr>
        <p:spPr>
          <a:xfrm>
            <a:off x="837724" y="1404818"/>
            <a:ext cx="30570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РАЗДЕЛ 1. ВВЕДЕНИЕ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1852493"/>
            <a:ext cx="109316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Цель и Ключевые Особенности Проекта</a:t>
            </a:r>
            <a:endParaRPr lang="en-US" sz="4400" dirty="0"/>
          </a:p>
        </p:txBody>
      </p:sp>
      <p:sp>
        <p:nvSpPr>
          <p:cNvPr id="4" name="Shape 2"/>
          <p:cNvSpPr/>
          <p:nvPr/>
        </p:nvSpPr>
        <p:spPr>
          <a:xfrm>
            <a:off x="837724" y="2915483"/>
            <a:ext cx="12954952" cy="3909179"/>
          </a:xfrm>
          <a:prstGeom prst="roundRect">
            <a:avLst>
              <a:gd name="adj" fmla="val 918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60584" y="2938343"/>
            <a:ext cx="6454616" cy="2123242"/>
          </a:xfrm>
          <a:prstGeom prst="roundRect">
            <a:avLst>
              <a:gd name="adj" fmla="val 16911"/>
            </a:avLst>
          </a:prstGeom>
          <a:solidFill>
            <a:srgbClr val="00002E"/>
          </a:solidFill>
          <a:ln/>
        </p:spPr>
      </p:sp>
      <p:sp>
        <p:nvSpPr>
          <p:cNvPr id="6" name="Text 4"/>
          <p:cNvSpPr/>
          <p:nvPr/>
        </p:nvSpPr>
        <p:spPr>
          <a:xfrm>
            <a:off x="1099899" y="31776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Цель Проекта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99899" y="3673197"/>
            <a:ext cx="561689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Создание современного новостного портала с функцией персонализации контента для повышения вовлеченности пользователей.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315200" y="2938343"/>
            <a:ext cx="30480" cy="2123242"/>
          </a:xfrm>
          <a:prstGeom prst="roundRect">
            <a:avLst>
              <a:gd name="adj" fmla="val 1178055"/>
            </a:avLst>
          </a:prstGeom>
          <a:solidFill>
            <a:srgbClr val="C35E44"/>
          </a:solidFill>
          <a:ln/>
        </p:spPr>
      </p:sp>
      <p:sp>
        <p:nvSpPr>
          <p:cNvPr id="10" name="Text 8"/>
          <p:cNvSpPr/>
          <p:nvPr/>
        </p:nvSpPr>
        <p:spPr>
          <a:xfrm>
            <a:off x="7913608" y="3177659"/>
            <a:ext cx="36664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Административная Панель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913608" y="3673197"/>
            <a:ext cx="561689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Многофункциональная и интуитивно понятная панель для эффективного управления всем контентом.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015996" y="3700701"/>
            <a:ext cx="598408" cy="598408"/>
          </a:xfrm>
          <a:prstGeom prst="roundRect">
            <a:avLst>
              <a:gd name="adj" fmla="val 60004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C35E44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538" y="3812858"/>
            <a:ext cx="299204" cy="373975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860584" y="5061585"/>
            <a:ext cx="6454616" cy="30480"/>
          </a:xfrm>
          <a:prstGeom prst="roundRect">
            <a:avLst>
              <a:gd name="adj" fmla="val 1178055"/>
            </a:avLst>
          </a:prstGeom>
          <a:solidFill>
            <a:srgbClr val="2E8EC8"/>
          </a:solidFill>
          <a:ln/>
        </p:spPr>
      </p:sp>
      <p:sp>
        <p:nvSpPr>
          <p:cNvPr id="16" name="Text 13"/>
          <p:cNvSpPr/>
          <p:nvPr/>
        </p:nvSpPr>
        <p:spPr>
          <a:xfrm>
            <a:off x="1099899" y="5300901"/>
            <a:ext cx="31771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Система Рекомендаций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99899" y="5796439"/>
            <a:ext cx="561689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Персонализация новостной ленты на основе интересов и истории просмотров пользователя.</a:t>
            </a:r>
            <a:endParaRPr lang="en-US" sz="1850" dirty="0"/>
          </a:p>
        </p:txBody>
      </p:sp>
      <p:sp>
        <p:nvSpPr>
          <p:cNvPr id="19" name="Shape 16"/>
          <p:cNvSpPr/>
          <p:nvPr/>
        </p:nvSpPr>
        <p:spPr>
          <a:xfrm>
            <a:off x="7315200" y="5061585"/>
            <a:ext cx="30480" cy="1740218"/>
          </a:xfrm>
          <a:prstGeom prst="roundRect">
            <a:avLst>
              <a:gd name="adj" fmla="val 1178055"/>
            </a:avLst>
          </a:prstGeom>
          <a:solidFill>
            <a:srgbClr val="3F918F"/>
          </a:solidFill>
          <a:ln/>
        </p:spPr>
      </p:sp>
      <p:sp>
        <p:nvSpPr>
          <p:cNvPr id="20" name="Shape 17"/>
          <p:cNvSpPr/>
          <p:nvPr/>
        </p:nvSpPr>
        <p:spPr>
          <a:xfrm>
            <a:off x="7315200" y="5061585"/>
            <a:ext cx="6454616" cy="30480"/>
          </a:xfrm>
          <a:prstGeom prst="roundRect">
            <a:avLst>
              <a:gd name="adj" fmla="val 1178055"/>
            </a:avLst>
          </a:prstGeom>
          <a:solidFill>
            <a:srgbClr val="3F918F"/>
          </a:solidFill>
          <a:ln/>
        </p:spPr>
      </p:sp>
      <p:sp>
        <p:nvSpPr>
          <p:cNvPr id="21" name="Text 18"/>
          <p:cNvSpPr/>
          <p:nvPr/>
        </p:nvSpPr>
        <p:spPr>
          <a:xfrm>
            <a:off x="7913608" y="53009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Безопасность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7913608" y="5796439"/>
            <a:ext cx="561689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Аутентификация и авторизация для защиты пользовательских данных и доступа к системе.</a:t>
            </a:r>
            <a:endParaRPr lang="en-US" sz="1850" dirty="0"/>
          </a:p>
        </p:txBody>
      </p:sp>
      <p:sp>
        <p:nvSpPr>
          <p:cNvPr id="23" name="Shape 20"/>
          <p:cNvSpPr/>
          <p:nvPr/>
        </p:nvSpPr>
        <p:spPr>
          <a:xfrm>
            <a:off x="7015996" y="5632490"/>
            <a:ext cx="598408" cy="598408"/>
          </a:xfrm>
          <a:prstGeom prst="roundRect">
            <a:avLst>
              <a:gd name="adj" fmla="val 60004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3F918F"/>
            </a:solidFill>
            <a:prstDash val="solid"/>
          </a:ln>
        </p:spPr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538" y="5744647"/>
            <a:ext cx="299204" cy="3739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75122"/>
            <a:ext cx="348484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РАЗДЕЛ 2. ТЕХНОЛОГИИ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1686044"/>
            <a:ext cx="8378666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Технологический Стек</a:t>
            </a:r>
            <a:endParaRPr lang="en-US" sz="6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016568"/>
            <a:ext cx="718066" cy="71806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54994" y="3181112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 &amp; Database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854994" y="3747016"/>
            <a:ext cx="53105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PHP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(ядро приложения),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MySQL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(хранение данных),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PDO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(безопасное взаимодействие с БД).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3016568"/>
            <a:ext cx="718066" cy="7180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82013" y="3181112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 &amp; Interface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8482013" y="3747016"/>
            <a:ext cx="531066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HTML5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CSS3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JavaScript (ES6+)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для создания современного и динамичного пользовательского интерфейса.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374838"/>
            <a:ext cx="718066" cy="71806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54994" y="553938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Архитектура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1854994" y="6105287"/>
            <a:ext cx="531054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Применение паттерна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MVC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(Model-View-Controller) для четкого разделения логики, данных и представления.</a:t>
            </a:r>
            <a:endParaRPr lang="en-US" sz="18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5374838"/>
            <a:ext cx="718066" cy="71806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482013" y="553938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Безопасность</a:t>
            </a:r>
            <a:endParaRPr lang="en-US" sz="2650" dirty="0"/>
          </a:p>
        </p:txBody>
      </p:sp>
      <p:sp>
        <p:nvSpPr>
          <p:cNvPr id="15" name="Text 9"/>
          <p:cNvSpPr/>
          <p:nvPr/>
        </p:nvSpPr>
        <p:spPr>
          <a:xfrm>
            <a:off x="8482013" y="6105287"/>
            <a:ext cx="531066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Prepared Statements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хэширование паролей и серверная валидация данных для защиты от уязвимостей.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808"/>
            <a:ext cx="36412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РАЗДЕЛ 3. ФУНКЦИОНАЛ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2915483"/>
            <a:ext cx="98058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Пользовательская Часть (Front-End)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37724" y="397847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Просмотр новостей с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пагинацией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44519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Фильтрация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контента по заданным категориям (спорт, политика, технологии и т.д.).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91192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Личный кабинет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пользователя для управления профилем и настройками.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37864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Система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рекомендаций "For You"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адаптирующая ленту под интересы читателя.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032" y="647462"/>
            <a:ext cx="9666327" cy="692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Административная Часть (Back-End)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824032" y="1810822"/>
            <a:ext cx="12982337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Панель управления обеспечивает полный контроль над контентом и настройками портала.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24032" y="2805470"/>
            <a:ext cx="6373416" cy="2095262"/>
          </a:xfrm>
          <a:prstGeom prst="roundRect">
            <a:avLst>
              <a:gd name="adj" fmla="val 6983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824032" y="2774990"/>
            <a:ext cx="6373416" cy="121920"/>
          </a:xfrm>
          <a:prstGeom prst="roundRect">
            <a:avLst>
              <a:gd name="adj" fmla="val 289686"/>
            </a:avLst>
          </a:prstGeom>
          <a:solidFill>
            <a:srgbClr val="F2B42D"/>
          </a:solidFill>
          <a:ln/>
        </p:spPr>
      </p:sp>
      <p:sp>
        <p:nvSpPr>
          <p:cNvPr id="6" name="Shape 4"/>
          <p:cNvSpPr/>
          <p:nvPr/>
        </p:nvSpPr>
        <p:spPr>
          <a:xfrm>
            <a:off x="3657600" y="2452330"/>
            <a:ext cx="706279" cy="706279"/>
          </a:xfrm>
          <a:prstGeom prst="roundRect">
            <a:avLst>
              <a:gd name="adj" fmla="val 129467"/>
            </a:avLst>
          </a:prstGeom>
          <a:solidFill>
            <a:srgbClr val="F2B42D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412" y="2628900"/>
            <a:ext cx="282535" cy="35313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89898" y="3393996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CRUD-Операции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89898" y="3881438"/>
            <a:ext cx="5841682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Полный набор функций для создания, чтения, обновления и удаления новостных статей.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432834" y="2805470"/>
            <a:ext cx="6373535" cy="2095262"/>
          </a:xfrm>
          <a:prstGeom prst="roundRect">
            <a:avLst>
              <a:gd name="adj" fmla="val 6983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432834" y="2774990"/>
            <a:ext cx="6373535" cy="121920"/>
          </a:xfrm>
          <a:prstGeom prst="roundRect">
            <a:avLst>
              <a:gd name="adj" fmla="val 289686"/>
            </a:avLst>
          </a:prstGeom>
          <a:solidFill>
            <a:srgbClr val="DD785E"/>
          </a:solidFill>
          <a:ln/>
        </p:spPr>
      </p:sp>
      <p:sp>
        <p:nvSpPr>
          <p:cNvPr id="12" name="Shape 9"/>
          <p:cNvSpPr/>
          <p:nvPr/>
        </p:nvSpPr>
        <p:spPr>
          <a:xfrm>
            <a:off x="10266402" y="2452330"/>
            <a:ext cx="706279" cy="706279"/>
          </a:xfrm>
          <a:prstGeom prst="roundRect">
            <a:avLst>
              <a:gd name="adj" fmla="val 129467"/>
            </a:avLst>
          </a:prstGeom>
          <a:solidFill>
            <a:srgbClr val="F2B42D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214" y="2628900"/>
            <a:ext cx="282535" cy="35313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98700" y="3393996"/>
            <a:ext cx="339863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Управление Категориями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7698700" y="3881438"/>
            <a:ext cx="5841802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Система добавления новостей по категориям.</a:t>
            </a:r>
            <a:endParaRPr lang="en-US" sz="1850" dirty="0"/>
          </a:p>
        </p:txBody>
      </p:sp>
      <p:sp>
        <p:nvSpPr>
          <p:cNvPr id="16" name="Shape 12"/>
          <p:cNvSpPr/>
          <p:nvPr/>
        </p:nvSpPr>
        <p:spPr>
          <a:xfrm>
            <a:off x="824032" y="5489258"/>
            <a:ext cx="6373416" cy="2095262"/>
          </a:xfrm>
          <a:prstGeom prst="roundRect">
            <a:avLst>
              <a:gd name="adj" fmla="val 6983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824032" y="5458778"/>
            <a:ext cx="6373416" cy="121920"/>
          </a:xfrm>
          <a:prstGeom prst="roundRect">
            <a:avLst>
              <a:gd name="adj" fmla="val 289686"/>
            </a:avLst>
          </a:prstGeom>
          <a:solidFill>
            <a:srgbClr val="48A8E2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600" y="5136118"/>
            <a:ext cx="706279" cy="706279"/>
          </a:xfrm>
          <a:prstGeom prst="roundRect">
            <a:avLst>
              <a:gd name="adj" fmla="val 129467"/>
            </a:avLst>
          </a:prstGeom>
          <a:solidFill>
            <a:srgbClr val="F2B42D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9412" y="5312688"/>
            <a:ext cx="282535" cy="353139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89898" y="6077783"/>
            <a:ext cx="2950607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Счетчики Просмотров</a:t>
            </a:r>
            <a:endParaRPr lang="en-US" sz="2150" dirty="0"/>
          </a:p>
        </p:txBody>
      </p:sp>
      <p:sp>
        <p:nvSpPr>
          <p:cNvPr id="21" name="Text 16"/>
          <p:cNvSpPr/>
          <p:nvPr/>
        </p:nvSpPr>
        <p:spPr>
          <a:xfrm>
            <a:off x="1089898" y="6565225"/>
            <a:ext cx="5841682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Автоматический учет статистики просмотров каждой статьи для анализа популярности контента.</a:t>
            </a:r>
            <a:endParaRPr lang="en-US" sz="1850" dirty="0"/>
          </a:p>
        </p:txBody>
      </p:sp>
      <p:sp>
        <p:nvSpPr>
          <p:cNvPr id="22" name="Shape 17"/>
          <p:cNvSpPr/>
          <p:nvPr/>
        </p:nvSpPr>
        <p:spPr>
          <a:xfrm>
            <a:off x="7432834" y="5489258"/>
            <a:ext cx="6373535" cy="2095262"/>
          </a:xfrm>
          <a:prstGeom prst="roundRect">
            <a:avLst>
              <a:gd name="adj" fmla="val 6983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7432834" y="5458778"/>
            <a:ext cx="6373535" cy="121920"/>
          </a:xfrm>
          <a:prstGeom prst="roundRect">
            <a:avLst>
              <a:gd name="adj" fmla="val 289686"/>
            </a:avLst>
          </a:prstGeom>
          <a:solidFill>
            <a:srgbClr val="59ABA9"/>
          </a:solidFill>
          <a:ln/>
        </p:spPr>
      </p:sp>
      <p:sp>
        <p:nvSpPr>
          <p:cNvPr id="24" name="Shape 19"/>
          <p:cNvSpPr/>
          <p:nvPr/>
        </p:nvSpPr>
        <p:spPr>
          <a:xfrm>
            <a:off x="10266402" y="5136118"/>
            <a:ext cx="706279" cy="706279"/>
          </a:xfrm>
          <a:prstGeom prst="roundRect">
            <a:avLst>
              <a:gd name="adj" fmla="val 129467"/>
            </a:avLst>
          </a:prstGeom>
          <a:solidFill>
            <a:srgbClr val="F2B42D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8214" y="5312688"/>
            <a:ext cx="282535" cy="353139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98700" y="6077783"/>
            <a:ext cx="2959656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Визуальный Редактор</a:t>
            </a:r>
            <a:endParaRPr lang="en-US" sz="2150" dirty="0"/>
          </a:p>
        </p:txBody>
      </p:sp>
      <p:sp>
        <p:nvSpPr>
          <p:cNvPr id="27" name="Text 21"/>
          <p:cNvSpPr/>
          <p:nvPr/>
        </p:nvSpPr>
        <p:spPr>
          <a:xfrm>
            <a:off x="7698700" y="6565225"/>
            <a:ext cx="5841802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Интегрированный редактор контента для удобного форматирования статей.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1773912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РАЗДЕЛ 4. АРХИТЕКТУРА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418862" y="552926"/>
            <a:ext cx="29687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Модель Базы Данных</a:t>
            </a:r>
            <a:endParaRPr lang="en-US" sz="2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574" y="1241458"/>
            <a:ext cx="5998535" cy="562660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48852" y="1978577"/>
            <a:ext cx="2920698" cy="364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Категории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977280" y="5235796"/>
            <a:ext cx="2920698" cy="364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Пользователи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54113" y="5173234"/>
            <a:ext cx="2920698" cy="364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Контент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5531461" y="3399585"/>
            <a:ext cx="1164301" cy="364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Интересы пользователей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227841" y="3404514"/>
            <a:ext cx="2074067" cy="729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Статьи по категориям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624738" y="5204696"/>
            <a:ext cx="1168926" cy="1094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Взаимодействия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764898" y="3869729"/>
            <a:ext cx="925886" cy="840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Связи: author, category, reads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18862" y="11247953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Ключевые сущности: </a:t>
            </a:r>
            <a:r>
              <a:rPr lang="en-US" sz="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users</a:t>
            </a: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(аутентификация), </a:t>
            </a:r>
            <a:r>
              <a:rPr lang="en-US" sz="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news</a:t>
            </a: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(основной контент), </a:t>
            </a:r>
            <a:r>
              <a:rPr lang="en-US" sz="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categories</a:t>
            </a: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(разделы), </a:t>
            </a:r>
            <a:r>
              <a:rPr lang="en-US" sz="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user_article_reads</a:t>
            </a: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и </a:t>
            </a:r>
            <a:r>
              <a:rPr lang="en-US" sz="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user_interests</a:t>
            </a: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(логика рекомендаций).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5831"/>
            <a:ext cx="86789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Защита Данных и Безопасность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1017151" y="1998821"/>
            <a:ext cx="30480" cy="5294828"/>
          </a:xfrm>
          <a:prstGeom prst="roundRect">
            <a:avLst>
              <a:gd name="adj" fmla="val 117805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986671" y="2252782"/>
            <a:ext cx="478750" cy="30480"/>
          </a:xfrm>
          <a:prstGeom prst="roundRect">
            <a:avLst>
              <a:gd name="adj" fmla="val 1178055"/>
            </a:avLst>
          </a:prstGeom>
          <a:solidFill>
            <a:srgbClr val="D89A13"/>
          </a:solidFill>
          <a:ln/>
        </p:spPr>
      </p:sp>
      <p:sp>
        <p:nvSpPr>
          <p:cNvPr id="5" name="Shape 3"/>
          <p:cNvSpPr/>
          <p:nvPr/>
        </p:nvSpPr>
        <p:spPr>
          <a:xfrm>
            <a:off x="927437" y="2178308"/>
            <a:ext cx="179427" cy="179427"/>
          </a:xfrm>
          <a:prstGeom prst="roundRect">
            <a:avLst>
              <a:gd name="adj" fmla="val 254811"/>
            </a:avLst>
          </a:prstGeom>
          <a:solidFill>
            <a:srgbClr val="F2B42D"/>
          </a:solidFill>
          <a:ln/>
        </p:spPr>
      </p:sp>
      <p:sp>
        <p:nvSpPr>
          <p:cNvPr id="6" name="Text 4"/>
          <p:cNvSpPr/>
          <p:nvPr/>
        </p:nvSpPr>
        <p:spPr>
          <a:xfrm>
            <a:off x="1974771" y="2081093"/>
            <a:ext cx="311193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Хэширование Паролей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974771" y="2576632"/>
            <a:ext cx="11817906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Использование функции </a:t>
            </a:r>
            <a:r>
              <a:rPr lang="en-US" sz="185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password_hash()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для хранения пользовательских паролей.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986671" y="3699986"/>
            <a:ext cx="478750" cy="30480"/>
          </a:xfrm>
          <a:prstGeom prst="roundRect">
            <a:avLst>
              <a:gd name="adj" fmla="val 1178055"/>
            </a:avLst>
          </a:prstGeom>
          <a:solidFill>
            <a:srgbClr val="C35E44"/>
          </a:solidFill>
          <a:ln/>
        </p:spPr>
      </p:sp>
      <p:sp>
        <p:nvSpPr>
          <p:cNvPr id="9" name="Shape 7"/>
          <p:cNvSpPr/>
          <p:nvPr/>
        </p:nvSpPr>
        <p:spPr>
          <a:xfrm>
            <a:off x="927437" y="3625513"/>
            <a:ext cx="179427" cy="179427"/>
          </a:xfrm>
          <a:prstGeom prst="roundRect">
            <a:avLst>
              <a:gd name="adj" fmla="val 254811"/>
            </a:avLst>
          </a:prstGeom>
          <a:solidFill>
            <a:srgbClr val="DD785E"/>
          </a:solidFill>
          <a:ln/>
        </p:spPr>
      </p:sp>
      <p:sp>
        <p:nvSpPr>
          <p:cNvPr id="10" name="Text 8"/>
          <p:cNvSpPr/>
          <p:nvPr/>
        </p:nvSpPr>
        <p:spPr>
          <a:xfrm>
            <a:off x="1974771" y="3528298"/>
            <a:ext cx="34415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Защита от SQL-инъекций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74771" y="4023836"/>
            <a:ext cx="118179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Применение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PDO Prepared Statements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для отделения логики запроса от данных, предотвращая инъекции.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86671" y="5139571"/>
            <a:ext cx="478750" cy="30480"/>
          </a:xfrm>
          <a:prstGeom prst="roundRect">
            <a:avLst>
              <a:gd name="adj" fmla="val 1178055"/>
            </a:avLst>
          </a:prstGeom>
          <a:solidFill>
            <a:srgbClr val="2E8EC8"/>
          </a:solidFill>
          <a:ln/>
        </p:spPr>
      </p:sp>
      <p:sp>
        <p:nvSpPr>
          <p:cNvPr id="13" name="Shape 11"/>
          <p:cNvSpPr/>
          <p:nvPr/>
        </p:nvSpPr>
        <p:spPr>
          <a:xfrm>
            <a:off x="927437" y="5065097"/>
            <a:ext cx="179427" cy="179427"/>
          </a:xfrm>
          <a:prstGeom prst="roundRect">
            <a:avLst>
              <a:gd name="adj" fmla="val 254811"/>
            </a:avLst>
          </a:prstGeom>
          <a:solidFill>
            <a:srgbClr val="48A8E2"/>
          </a:solidFill>
          <a:ln/>
        </p:spPr>
      </p:sp>
      <p:sp>
        <p:nvSpPr>
          <p:cNvPr id="14" name="Text 12"/>
          <p:cNvSpPr/>
          <p:nvPr/>
        </p:nvSpPr>
        <p:spPr>
          <a:xfrm>
            <a:off x="1974771" y="4967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Валидация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974771" y="5463421"/>
            <a:ext cx="118179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Валидация всех входящих данных на стороне сервера.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986671" y="6579156"/>
            <a:ext cx="478750" cy="30480"/>
          </a:xfrm>
          <a:prstGeom prst="roundRect">
            <a:avLst>
              <a:gd name="adj" fmla="val 1178055"/>
            </a:avLst>
          </a:prstGeom>
          <a:solidFill>
            <a:srgbClr val="3F918F"/>
          </a:solidFill>
          <a:ln/>
        </p:spPr>
      </p:sp>
      <p:sp>
        <p:nvSpPr>
          <p:cNvPr id="17" name="Shape 15"/>
          <p:cNvSpPr/>
          <p:nvPr/>
        </p:nvSpPr>
        <p:spPr>
          <a:xfrm>
            <a:off x="927437" y="6504682"/>
            <a:ext cx="179427" cy="179427"/>
          </a:xfrm>
          <a:prstGeom prst="roundRect">
            <a:avLst>
              <a:gd name="adj" fmla="val 254811"/>
            </a:avLst>
          </a:prstGeom>
          <a:solidFill>
            <a:srgbClr val="59ABA9"/>
          </a:solidFill>
          <a:ln/>
        </p:spPr>
      </p:sp>
      <p:sp>
        <p:nvSpPr>
          <p:cNvPr id="18" name="Text 16"/>
          <p:cNvSpPr/>
          <p:nvPr/>
        </p:nvSpPr>
        <p:spPr>
          <a:xfrm>
            <a:off x="1974771" y="6407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Ролевая Модель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974771" y="6903006"/>
            <a:ext cx="11817906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Разделение прав доступа на уровне кода: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Пользователь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и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Администратор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(на основе поля </a:t>
            </a:r>
            <a:r>
              <a:rPr lang="en-US" sz="185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is_admin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92398"/>
            <a:ext cx="33505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РАЗДЕЛ 5. РЕЗУЛЬТАТЫ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1540073"/>
            <a:ext cx="1038594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Заключение: Достигнутые Результаты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2231946" y="30159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Готовый Продукт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3511510"/>
            <a:ext cx="4210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Создан полнофункциональный новостной портал.</a:t>
            </a:r>
            <a:endParaRPr lang="en-US" sz="1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603063"/>
            <a:ext cx="4534138" cy="4534138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266" y="3834170"/>
            <a:ext cx="336590" cy="42076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82269" y="2824520"/>
            <a:ext cx="31403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Управление Контентом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582269" y="3320058"/>
            <a:ext cx="421040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Реализован полный цикл CRUD-операций через административный интерфейс.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603063"/>
            <a:ext cx="4534138" cy="4534138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306" y="3834170"/>
            <a:ext cx="336590" cy="4207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82269" y="5271016"/>
            <a:ext cx="332184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Надежная Безопасность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582269" y="5766554"/>
            <a:ext cx="421040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Применены современные методы защиты данных, включая хэширование и Prepared Statements.</a:t>
            </a:r>
            <a:endParaRPr lang="en-US" sz="18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603063"/>
            <a:ext cx="4534138" cy="4534138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2306" y="5485209"/>
            <a:ext cx="336590" cy="42076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231946" y="52710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Персонализация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837724" y="5766554"/>
            <a:ext cx="421040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Внедрен механизм сбора интересов и предоставления персонализированных рекомендаций.</a:t>
            </a:r>
            <a:endParaRPr lang="en-US" sz="18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603063"/>
            <a:ext cx="4534138" cy="4534138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1266" y="5485209"/>
            <a:ext cx="336590" cy="4207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552" y="480655"/>
            <a:ext cx="7378422" cy="512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Перспективы Дальнейшего Развития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10552" y="1342430"/>
            <a:ext cx="13409295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Проект обладает высоким потенциалом для расширения функционала и внедрения новых возможностей.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10552" y="1817727"/>
            <a:ext cx="697706" cy="1046678"/>
          </a:xfrm>
          <a:prstGeom prst="roundRect">
            <a:avLst>
              <a:gd name="adj" fmla="val 360044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56" y="2177534"/>
            <a:ext cx="261580" cy="32706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82685" y="1992154"/>
            <a:ext cx="2308146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Система Комментариев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82685" y="2353389"/>
            <a:ext cx="1253716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Интеграция функции обсуждения статей для повышения интерактивности.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10552" y="3038832"/>
            <a:ext cx="697706" cy="1046678"/>
          </a:xfrm>
          <a:prstGeom prst="roundRect">
            <a:avLst>
              <a:gd name="adj" fmla="val 360044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56" y="3398639"/>
            <a:ext cx="261580" cy="32706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482685" y="3213259"/>
            <a:ext cx="2052280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Push-Уведомления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482685" y="3574494"/>
            <a:ext cx="1253716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Реализация оповещений о выходе новых, релевантных для пользователя статей.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610552" y="4259937"/>
            <a:ext cx="697706" cy="1046678"/>
          </a:xfrm>
          <a:prstGeom prst="roundRect">
            <a:avLst>
              <a:gd name="adj" fmla="val 360044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56" y="4619744"/>
            <a:ext cx="261580" cy="32706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482685" y="4434364"/>
            <a:ext cx="217622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Социальные Функции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482685" y="4795599"/>
            <a:ext cx="1253716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Добавление лайков, закладок и возможности поделиться статьей в соцсетях.</a:t>
            </a:r>
            <a:endParaRPr lang="en-US" sz="1350" dirty="0"/>
          </a:p>
        </p:txBody>
      </p:sp>
      <p:sp>
        <p:nvSpPr>
          <p:cNvPr id="16" name="Shape 11"/>
          <p:cNvSpPr/>
          <p:nvPr/>
        </p:nvSpPr>
        <p:spPr>
          <a:xfrm>
            <a:off x="610552" y="5481042"/>
            <a:ext cx="697706" cy="1046678"/>
          </a:xfrm>
          <a:prstGeom prst="roundRect">
            <a:avLst>
              <a:gd name="adj" fmla="val 360044"/>
            </a:avLst>
          </a:prstGeom>
          <a:solidFill>
            <a:srgbClr val="00002E"/>
          </a:solidFill>
          <a:ln w="15240">
            <a:solidFill>
              <a:srgbClr val="59ABA9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56" y="5840849"/>
            <a:ext cx="261580" cy="32706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482685" y="5655469"/>
            <a:ext cx="2052280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Адаптивный Дизайн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1482685" y="6016704"/>
            <a:ext cx="1253716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Обеспечение корректного отображения и использования на всех типах устройств.</a:t>
            </a:r>
            <a:endParaRPr lang="en-US" sz="1350" dirty="0"/>
          </a:p>
        </p:txBody>
      </p:sp>
      <p:sp>
        <p:nvSpPr>
          <p:cNvPr id="20" name="Shape 14"/>
          <p:cNvSpPr/>
          <p:nvPr/>
        </p:nvSpPr>
        <p:spPr>
          <a:xfrm>
            <a:off x="610552" y="6702147"/>
            <a:ext cx="697706" cy="1046678"/>
          </a:xfrm>
          <a:prstGeom prst="roundRect">
            <a:avLst>
              <a:gd name="adj" fmla="val 360044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56" y="7061954"/>
            <a:ext cx="261580" cy="32706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482685" y="6876574"/>
            <a:ext cx="329386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для Мобильных Приложений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1482685" y="7237809"/>
            <a:ext cx="1253716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Разработка программного интерфейса для интеграции с внешними приложениями.</a:t>
            </a:r>
            <a:endParaRPr lang="en-US" sz="13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</TotalTime>
  <Words>518</Words>
  <Application>Microsoft Office PowerPoint</Application>
  <PresentationFormat>Custom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Consolas</vt:lpstr>
      <vt:lpstr>Calibri</vt:lpstr>
      <vt:lpstr>Nunito Semi Bold</vt:lpstr>
      <vt:lpstr>Arial</vt:lpstr>
      <vt:lpstr>Wingdings 3</vt:lpstr>
      <vt:lpstr>Century Gothic</vt:lpstr>
      <vt:lpstr>PT Sans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Keny</cp:lastModifiedBy>
  <cp:revision>3</cp:revision>
  <dcterms:created xsi:type="dcterms:W3CDTF">2025-10-13T19:30:00Z</dcterms:created>
  <dcterms:modified xsi:type="dcterms:W3CDTF">2025-10-13T19:56:59Z</dcterms:modified>
</cp:coreProperties>
</file>